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71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86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4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5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11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65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63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47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94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78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7E27-3542-4F29-A87B-96F513D57275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F3D8C-E6C2-4B4F-B937-79012A50A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535350"/>
            <a:ext cx="9144000" cy="0"/>
          </a:xfrm>
          <a:prstGeom prst="line">
            <a:avLst/>
          </a:prstGeom>
          <a:ln w="635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-1" y="59093"/>
            <a:ext cx="8147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「地域交通サポート計画」策定に係る今後の進め方（案）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ついて</a:t>
            </a:r>
            <a:endParaRPr lang="en-US" altLang="ja-JP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47142" y="47942"/>
            <a:ext cx="936702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j-ea"/>
                <a:ea typeface="+mj-ea"/>
              </a:rPr>
              <a:t>資料２</a:t>
            </a:r>
            <a:endParaRPr lang="en-US" altLang="ja-JP" sz="2000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9301" y="702765"/>
            <a:ext cx="9024543" cy="29854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≪第</a:t>
            </a:r>
            <a:r>
              <a:rPr lang="en-US" altLang="ja-JP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1</a:t>
            </a:r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回　自治体</a:t>
            </a:r>
            <a:r>
              <a:rPr lang="en-US" altLang="ja-JP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WG</a:t>
            </a:r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（平成</a:t>
            </a:r>
            <a:r>
              <a:rPr lang="en-US" altLang="ja-JP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31</a:t>
            </a:r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年</a:t>
            </a:r>
            <a:r>
              <a:rPr lang="en-US" altLang="ja-JP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2</a:t>
            </a:r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月</a:t>
            </a:r>
            <a:r>
              <a:rPr lang="en-US" altLang="ja-JP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19</a:t>
            </a:r>
            <a:r>
              <a:rPr lang="ja-JP" altLang="en-US" sz="28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日）≫</a:t>
            </a:r>
            <a:r>
              <a:rPr lang="en-US" altLang="ja-JP" sz="2000" b="1" u="sng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地域における課題・ニーズ等の把握・整理票（課題</a:t>
            </a:r>
            <a:r>
              <a:rPr lang="ja-JP" altLang="en-US" sz="2000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調査票</a:t>
            </a: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）</a:t>
            </a:r>
            <a:r>
              <a:rPr lang="ja-JP" altLang="en-US" sz="2000" kern="1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　「資料３」　</a:t>
            </a:r>
            <a:endParaRPr lang="en-US" altLang="ja-JP" sz="2000" kern="1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+mj-ea"/>
              <a:buAutoNum type="arabicPeriod"/>
            </a:pPr>
            <a:r>
              <a:rPr lang="en-US" altLang="ja-JP" sz="20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 </a:t>
            </a:r>
            <a:r>
              <a:rPr lang="ja-JP" altLang="ja-JP" sz="20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名古屋</a:t>
            </a:r>
            <a:r>
              <a:rPr lang="ja-JP" altLang="ja-JP" sz="20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交通圏「地域交通サポート計画」策定フロー（案）</a:t>
            </a:r>
            <a:r>
              <a:rPr lang="en-US" altLang="ja-JP" sz="20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　「資料４」</a:t>
            </a:r>
            <a:endParaRPr lang="en-US" altLang="ja-JP" sz="2000" dirty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arabicPeriod"/>
            </a:pPr>
            <a:r>
              <a:rPr lang="ja-JP" altLang="en-US" sz="20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r>
              <a:rPr lang="ja-JP" altLang="en-US" sz="2000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「計画」「戦略」としての取りまとめ案（記載事項等）</a:t>
            </a:r>
            <a:endParaRPr lang="en-US" altLang="ja-JP" sz="20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57200" indent="-457200" algn="just">
              <a:buFont typeface="+mj-ea"/>
              <a:buAutoNum type="arabicPeriod"/>
            </a:pPr>
            <a:r>
              <a:rPr lang="ja-JP" altLang="en-US" sz="2000" dirty="0" smtClean="0"/>
              <a:t>運輸局既存資料等の活用について（協力要請）</a:t>
            </a:r>
            <a:endParaRPr lang="en-US" altLang="ja-JP" sz="2000" dirty="0" smtClean="0"/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 startAt="5"/>
            </a:pPr>
            <a:r>
              <a:rPr lang="ja-JP" altLang="ja-JP" sz="20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名古屋交通圏</a:t>
            </a:r>
            <a:r>
              <a:rPr lang="en-US" altLang="ja-JP" sz="20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17</a:t>
            </a:r>
            <a:r>
              <a:rPr lang="ja-JP" altLang="ja-JP" sz="20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市町村との連絡体制の整備等について</a:t>
            </a:r>
            <a:r>
              <a:rPr lang="ja-JP" altLang="en-US" sz="20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「資料５」</a:t>
            </a:r>
            <a:endParaRPr lang="en-US" altLang="ja-JP" sz="2000" kern="100" dirty="0" smtClean="0">
              <a:solidFill>
                <a:srgbClr val="00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arabicPeriod" startAt="5"/>
            </a:pPr>
            <a:r>
              <a:rPr lang="ja-JP" altLang="ja-JP" sz="2400" b="1" u="sng" kern="100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タクシーからの提案に向けた</a:t>
            </a:r>
            <a:r>
              <a:rPr lang="ja-JP" altLang="en-US" sz="2400" b="1" u="sng" kern="100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自治体訪問等の</a:t>
            </a:r>
            <a:endParaRPr lang="en-US" altLang="ja-JP" sz="2400" b="1" u="sng" kern="100" dirty="0" smtClean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24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2400" b="1" kern="100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2400" b="1" u="sng" kern="1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取り組みに</a:t>
            </a:r>
            <a:r>
              <a:rPr lang="ja-JP" altLang="en-US" sz="2400" b="1" u="sng" kern="100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ついて　「資料６」</a:t>
            </a:r>
            <a:endParaRPr lang="en-US" altLang="ja-JP" sz="2400" b="1" u="sng" kern="100" dirty="0" smtClean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arabicPeriod" startAt="5"/>
            </a:pPr>
            <a:endParaRPr lang="en-US" altLang="ja-JP" sz="1200" b="1" u="sng" kern="100" dirty="0" smtClean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131292" y="3487426"/>
            <a:ext cx="4451863" cy="1008164"/>
          </a:xfrm>
          <a:prstGeom prst="downArrow">
            <a:avLst>
              <a:gd name="adj1" fmla="val 80180"/>
              <a:gd name="adj2" fmla="val 42327"/>
            </a:avLst>
          </a:prstGeom>
          <a:solidFill>
            <a:schemeClr val="bg1"/>
          </a:solidFill>
          <a:ln w="317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endParaRPr kumimoji="1" lang="en-US" altLang="ja-JP" sz="8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</a:rPr>
              <a:t>重点訪問自治体選考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</a:rPr>
              <a:t>計画的に自治体訪問実施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（訪問時期）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WG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・協議会に拘らない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301" y="4529148"/>
            <a:ext cx="7400865" cy="954107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ja-JP" altLang="en-US" sz="2000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≪第２回　自治体</a:t>
            </a:r>
            <a:r>
              <a:rPr lang="en-US" altLang="ja-JP" sz="2000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WG</a:t>
            </a:r>
            <a:r>
              <a:rPr lang="ja-JP" altLang="en-US" sz="2000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（２０１９年夏頃・必要に応じて開催）≫</a:t>
            </a:r>
            <a:endParaRPr lang="en-US" altLang="ja-JP" sz="2000" b="1" u="sng" dirty="0" smtClean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ja-JP" altLang="ja-JP" dirty="0" smtClean="0">
                <a:latin typeface="+mj-ea"/>
              </a:rPr>
              <a:t>「</a:t>
            </a:r>
            <a:r>
              <a:rPr lang="ja-JP" altLang="en-US" dirty="0" smtClean="0">
                <a:latin typeface="+mj-ea"/>
              </a:rPr>
              <a:t>地域交通サポート計画</a:t>
            </a:r>
            <a:r>
              <a:rPr lang="ja-JP" altLang="ja-JP" dirty="0" smtClean="0">
                <a:latin typeface="+mj-ea"/>
              </a:rPr>
              <a:t>」</a:t>
            </a:r>
            <a:r>
              <a:rPr lang="ja-JP" altLang="en-US" dirty="0" smtClean="0">
                <a:latin typeface="+mj-ea"/>
              </a:rPr>
              <a:t>の策定について</a:t>
            </a:r>
            <a:r>
              <a:rPr lang="ja-JP" altLang="ja-JP" dirty="0" smtClean="0">
                <a:latin typeface="+mj-ea"/>
              </a:rPr>
              <a:t>（</a:t>
            </a:r>
            <a:r>
              <a:rPr lang="ja-JP" altLang="en-US" dirty="0" smtClean="0">
                <a:latin typeface="+mj-ea"/>
              </a:rPr>
              <a:t>素案）</a:t>
            </a:r>
            <a:endParaRPr lang="ja-JP" altLang="ja-JP" kern="100" dirty="0">
              <a:latin typeface="+mj-ea"/>
              <a:cs typeface="Times New Roman" panose="02020603050405020304" pitchFamily="18" charset="0"/>
            </a:endParaRPr>
          </a:p>
          <a:p>
            <a:pPr marL="342900" lvl="0" indent="-342900">
              <a:buFont typeface="+mj-ea"/>
              <a:buAutoNum type="arabicPeriod" startAt="7"/>
            </a:pPr>
            <a:r>
              <a:rPr lang="ja-JP" altLang="ja-JP" dirty="0" smtClean="0">
                <a:latin typeface="+mj-ea"/>
                <a:ea typeface="+mj-ea"/>
              </a:rPr>
              <a:t>名古屋</a:t>
            </a:r>
            <a:r>
              <a:rPr lang="ja-JP" altLang="ja-JP" dirty="0">
                <a:latin typeface="+mj-ea"/>
                <a:ea typeface="+mj-ea"/>
              </a:rPr>
              <a:t>のタクシー日本一戦略「計画」</a:t>
            </a:r>
            <a:r>
              <a:rPr lang="ja-JP" altLang="ja-JP" dirty="0" smtClean="0">
                <a:latin typeface="+mj-ea"/>
                <a:ea typeface="+mj-ea"/>
              </a:rPr>
              <a:t>変更</a:t>
            </a:r>
            <a:r>
              <a:rPr lang="ja-JP" altLang="en-US" dirty="0" smtClean="0">
                <a:latin typeface="+mj-ea"/>
                <a:ea typeface="+mj-ea"/>
              </a:rPr>
              <a:t>について</a:t>
            </a:r>
            <a:r>
              <a:rPr lang="ja-JP" altLang="ja-JP" dirty="0">
                <a:latin typeface="+mj-ea"/>
              </a:rPr>
              <a:t>（素案）</a:t>
            </a:r>
            <a:endParaRPr lang="en-US" altLang="ja-JP" dirty="0" smtClean="0">
              <a:latin typeface="+mj-ea"/>
              <a:ea typeface="+mj-ea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256484" y="5552803"/>
            <a:ext cx="669068" cy="323285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右大かっこ 15"/>
          <p:cNvSpPr/>
          <p:nvPr/>
        </p:nvSpPr>
        <p:spPr>
          <a:xfrm>
            <a:off x="6163909" y="1862252"/>
            <a:ext cx="103074" cy="487913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67702" y="1819924"/>
            <a:ext cx="1728439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（</a:t>
            </a:r>
            <a:r>
              <a:rPr lang="ja-JP" altLang="en-US" sz="1400" dirty="0" smtClean="0"/>
              <a:t>Ｐ２・Ｐ３）</a:t>
            </a:r>
            <a:endParaRPr lang="ja-JP" altLang="en-US" sz="1400" dirty="0"/>
          </a:p>
          <a:p>
            <a:pPr algn="ctr"/>
            <a:r>
              <a:rPr lang="ja-JP" altLang="en-US" sz="1400" dirty="0" smtClean="0"/>
              <a:t>協議</a:t>
            </a:r>
            <a:r>
              <a:rPr lang="ja-JP" altLang="en-US" sz="1400" dirty="0"/>
              <a:t>・意見</a:t>
            </a:r>
            <a:r>
              <a:rPr lang="ja-JP" altLang="en-US" sz="1400" dirty="0" smtClean="0"/>
              <a:t>集約</a:t>
            </a:r>
            <a:endParaRPr lang="en-US" altLang="ja-JP" sz="1400" dirty="0" smtClean="0"/>
          </a:p>
        </p:txBody>
      </p:sp>
      <p:cxnSp>
        <p:nvCxnSpPr>
          <p:cNvPr id="19" name="カギ線コネクタ 18"/>
          <p:cNvCxnSpPr>
            <a:stCxn id="17" idx="3"/>
            <a:endCxn id="13" idx="3"/>
          </p:cNvCxnSpPr>
          <p:nvPr/>
        </p:nvCxnSpPr>
        <p:spPr>
          <a:xfrm flipH="1">
            <a:off x="7460166" y="2081534"/>
            <a:ext cx="735975" cy="2924668"/>
          </a:xfrm>
          <a:prstGeom prst="bentConnector3">
            <a:avLst>
              <a:gd name="adj1" fmla="val -70455"/>
            </a:avLst>
          </a:prstGeom>
          <a:ln w="76200" cmpd="dbl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59301" y="5950540"/>
            <a:ext cx="7400865" cy="830997"/>
          </a:xfrm>
          <a:prstGeom prst="rect">
            <a:avLst/>
          </a:prstGeom>
          <a:ln w="952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ja-JP" altLang="en-US" sz="2800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≪第３回　協議会（予定）</a:t>
            </a:r>
            <a:r>
              <a:rPr lang="ja-JP" altLang="en-US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（２０１９年１０・１１月頃）</a:t>
            </a:r>
            <a:r>
              <a:rPr lang="ja-JP" altLang="en-US" sz="2800" b="1" u="sng" dirty="0" smtClean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≫</a:t>
            </a:r>
            <a:endParaRPr lang="en-US" altLang="ja-JP" sz="2800" b="1" u="sng" dirty="0" smtClean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9"/>
            </a:pPr>
            <a:r>
              <a:rPr lang="ja-JP" altLang="ja-JP" sz="2000" dirty="0" smtClean="0">
                <a:latin typeface="+mj-ea"/>
              </a:rPr>
              <a:t>「</a:t>
            </a:r>
            <a:r>
              <a:rPr lang="ja-JP" altLang="en-US" sz="2000" dirty="0" smtClean="0">
                <a:latin typeface="+mj-ea"/>
              </a:rPr>
              <a:t>地域交通サポート計画</a:t>
            </a:r>
            <a:r>
              <a:rPr lang="ja-JP" altLang="ja-JP" sz="2000" dirty="0" smtClean="0">
                <a:latin typeface="+mj-ea"/>
              </a:rPr>
              <a:t>」</a:t>
            </a:r>
            <a:r>
              <a:rPr lang="ja-JP" altLang="en-US" sz="2000" dirty="0" smtClean="0">
                <a:latin typeface="+mj-ea"/>
              </a:rPr>
              <a:t>の策定（案）　及び　戦略の変更</a:t>
            </a:r>
            <a:r>
              <a:rPr lang="ja-JP" altLang="ja-JP" sz="2000" dirty="0" smtClean="0">
                <a:latin typeface="+mj-ea"/>
              </a:rPr>
              <a:t>（</a:t>
            </a:r>
            <a:r>
              <a:rPr lang="ja-JP" altLang="en-US" sz="2000" dirty="0" smtClean="0">
                <a:latin typeface="+mj-ea"/>
              </a:rPr>
              <a:t>案）</a:t>
            </a:r>
            <a:endParaRPr lang="ja-JP" altLang="ja-JP" sz="2000" kern="10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65134" y="5530502"/>
            <a:ext cx="448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協議会に提案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60097" y="6490010"/>
            <a:ext cx="4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2" name="四角形吹き出し 1"/>
          <p:cNvSpPr/>
          <p:nvPr/>
        </p:nvSpPr>
        <p:spPr>
          <a:xfrm>
            <a:off x="6735337" y="5344005"/>
            <a:ext cx="2308302" cy="738664"/>
          </a:xfrm>
          <a:prstGeom prst="wedgeRectCallout">
            <a:avLst>
              <a:gd name="adj1" fmla="val -35109"/>
              <a:gd name="adj2" fmla="val 9951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ja-JP" altLang="en-US" sz="1400" dirty="0" smtClean="0">
                <a:solidFill>
                  <a:schemeClr val="tx1"/>
                </a:solidFill>
              </a:rPr>
              <a:t>地域交通</a:t>
            </a:r>
            <a:r>
              <a:rPr lang="ja-JP" altLang="en-US" sz="1400" dirty="0">
                <a:solidFill>
                  <a:schemeClr val="tx1"/>
                </a:solidFill>
              </a:rPr>
              <a:t>サポート</a:t>
            </a:r>
            <a:r>
              <a:rPr lang="ja-JP" altLang="en-US" sz="1400" dirty="0" smtClean="0">
                <a:solidFill>
                  <a:schemeClr val="tx1"/>
                </a:solidFill>
              </a:rPr>
              <a:t>計画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400" dirty="0" smtClean="0">
                <a:solidFill>
                  <a:schemeClr val="tx1"/>
                </a:solidFill>
              </a:rPr>
              <a:t>全タク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連・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11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項目改訂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400" dirty="0" smtClean="0">
                <a:solidFill>
                  <a:schemeClr val="tx1"/>
                </a:solidFill>
              </a:rPr>
              <a:t>観光アクションプラン他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8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660097" y="6490010"/>
            <a:ext cx="4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" y="25640"/>
            <a:ext cx="9128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≪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自治体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WG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における協議・意見集約（論点メモ・その１）≫</a:t>
            </a:r>
            <a:endParaRPr lang="en-US" altLang="ja-JP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74345" y="390869"/>
            <a:ext cx="8965580" cy="29854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20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「</a:t>
            </a:r>
            <a:r>
              <a:rPr lang="ja-JP" altLang="en-US" sz="20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計画</a:t>
            </a:r>
            <a:r>
              <a:rPr lang="ja-JP" altLang="en-US" sz="20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」取りまとめ案（</a:t>
            </a:r>
            <a:r>
              <a:rPr lang="ja-JP" altLang="en-US" sz="20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記載事項等</a:t>
            </a:r>
            <a:r>
              <a:rPr lang="ja-JP" altLang="en-US" sz="20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）他</a:t>
            </a:r>
            <a:endParaRPr lang="en-US" altLang="ja-JP" sz="20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ja-JP" altLang="en-US" sz="800" dirty="0"/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名古屋交通圏</a:t>
            </a:r>
            <a:r>
              <a:rPr lang="en-US" altLang="ja-JP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17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自治体の課題整理票を一体化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（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一括）した「計画」とする</a:t>
            </a: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自治体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からの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申告に従い課題整理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票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への追加記載事項が可能</a:t>
            </a: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自治体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への訪問実績・訪問概要、提案事項等を記載する（協議会事務局）</a:t>
            </a: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計画「課題整理票」の公開（名古屋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タクシー協会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ホームページ）</a:t>
            </a:r>
            <a:r>
              <a:rPr lang="en-US" altLang="ja-JP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※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cs typeface="Times New Roman" panose="02020603050405020304" pitchFamily="18" charset="0"/>
              </a:rPr>
              <a:t>自治体に限ることなく閲覧可能</a:t>
            </a:r>
            <a:endParaRPr lang="en-US" altLang="ja-JP" sz="1600" dirty="0" smtClean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endParaRPr lang="en-US" altLang="ja-JP" sz="1600" dirty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dirty="0" smtClean="0"/>
              <a:t>中部運輸局既存資料の活用について</a:t>
            </a:r>
            <a:r>
              <a:rPr lang="ja-JP" altLang="en-US" sz="1400" dirty="0" smtClean="0"/>
              <a:t>（第三者評価結果「中部様式」の情報共有「可能性＆協力要請」）</a:t>
            </a:r>
            <a:endParaRPr lang="en-US" altLang="ja-JP" sz="1400" dirty="0" smtClean="0"/>
          </a:p>
          <a:p>
            <a:pPr marL="457200" lvl="0" indent="-457200" algn="just">
              <a:spcAft>
                <a:spcPts val="0"/>
              </a:spcAft>
              <a:buFont typeface="+mj-ea"/>
              <a:buAutoNum type="circleNumDbPlain"/>
            </a:pPr>
            <a:endParaRPr lang="en-US" altLang="ja-JP" sz="1600" dirty="0"/>
          </a:p>
        </p:txBody>
      </p:sp>
      <p:sp>
        <p:nvSpPr>
          <p:cNvPr id="9" name="正方形/長方形 8"/>
          <p:cNvSpPr/>
          <p:nvPr/>
        </p:nvSpPr>
        <p:spPr>
          <a:xfrm>
            <a:off x="74349" y="3413075"/>
            <a:ext cx="8965580" cy="33547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（案）の１</a:t>
            </a:r>
            <a:r>
              <a:rPr lang="en-US" altLang="ja-JP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「戦略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」への反映事項案（戦略変更案）</a:t>
            </a:r>
            <a:r>
              <a:rPr lang="ja-JP" altLang="en-US" sz="20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000" dirty="0"/>
              <a:t> </a:t>
            </a:r>
            <a:r>
              <a:rPr lang="ja-JP" altLang="en-US" sz="1400" dirty="0"/>
              <a:t>「戦略Ｐ</a:t>
            </a:r>
            <a:r>
              <a:rPr lang="en-US" altLang="ja-JP" sz="1400" dirty="0"/>
              <a:t>26</a:t>
            </a:r>
            <a:r>
              <a:rPr lang="ja-JP" altLang="en-US" sz="1400" dirty="0"/>
              <a:t>（別添参照）」</a:t>
            </a:r>
            <a:endParaRPr lang="en-US" altLang="ja-JP" sz="1400" b="1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dirty="0" smtClean="0"/>
              <a:t>②</a:t>
            </a:r>
            <a:r>
              <a:rPr lang="ja-JP" altLang="en-US" sz="1600" dirty="0" smtClean="0"/>
              <a:t>地域・社会に貢献する名古屋のタクシー</a:t>
            </a:r>
            <a:endParaRPr lang="en-US" altLang="ja-JP" sz="1600" dirty="0" smtClean="0"/>
          </a:p>
          <a:p>
            <a:pPr algn="just"/>
            <a:r>
              <a:rPr lang="en-US" altLang="ja-JP" sz="1600" dirty="0" smtClean="0"/>
              <a:t>(</a:t>
            </a:r>
            <a:r>
              <a:rPr lang="ja-JP" altLang="en-US" sz="1600" dirty="0" smtClean="0"/>
              <a:t>ｲ</a:t>
            </a:r>
            <a:r>
              <a:rPr lang="en-US" altLang="ja-JP" sz="1600" dirty="0" smtClean="0"/>
              <a:t>)</a:t>
            </a:r>
            <a:r>
              <a:rPr lang="ja-JP" altLang="en-US" sz="1600" dirty="0" smtClean="0"/>
              <a:t>地域・社会を支える日本一の名古屋のタクシー（重点目標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戦略</a:t>
            </a:r>
            <a:r>
              <a:rPr lang="en-US" altLang="ja-JP" sz="1600" dirty="0" smtClean="0"/>
              <a:t>P31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algn="just"/>
            <a:r>
              <a:rPr lang="ja-JP" altLang="en-US" sz="1600" dirty="0"/>
              <a:t>　</a:t>
            </a:r>
            <a:r>
              <a:rPr lang="ja-JP" altLang="en-US" sz="1600" dirty="0" smtClean="0"/>
              <a:t>　　</a:t>
            </a:r>
            <a:r>
              <a:rPr lang="en-US" altLang="ja-JP" sz="1600" b="1" u="sng" dirty="0" smtClean="0">
                <a:latin typeface="+mn-ea"/>
              </a:rPr>
              <a:t>A)</a:t>
            </a:r>
            <a:r>
              <a:rPr lang="ja-JP" altLang="en-US" sz="1600" b="1" u="sng" dirty="0" smtClean="0">
                <a:latin typeface="+mn-ea"/>
              </a:rPr>
              <a:t>地方公共団体の公共交通に関する取組（計画）におけるタクシーに関する考慮・記載</a:t>
            </a:r>
            <a:r>
              <a:rPr lang="ja-JP" altLang="en-US" sz="1600" dirty="0" smtClean="0">
                <a:latin typeface="+mn-ea"/>
              </a:rPr>
              <a:t>　</a:t>
            </a:r>
            <a:endParaRPr lang="en-US" altLang="ja-JP" sz="1600" dirty="0" smtClean="0">
              <a:latin typeface="+mn-ea"/>
            </a:endParaRPr>
          </a:p>
          <a:p>
            <a:pPr algn="just"/>
            <a:r>
              <a:rPr lang="ja-JP" altLang="en-US" sz="1600" dirty="0" smtClean="0"/>
              <a:t>　　　　　</a:t>
            </a:r>
            <a:endParaRPr lang="en-US" altLang="ja-JP" sz="1600" dirty="0"/>
          </a:p>
          <a:p>
            <a:pPr algn="just"/>
            <a:r>
              <a:rPr lang="ja-JP" altLang="en-US" sz="1600" dirty="0" smtClean="0"/>
              <a:t>　　　</a:t>
            </a:r>
            <a:r>
              <a:rPr lang="en-US" altLang="ja-JP" sz="2000" b="1" dirty="0" smtClean="0"/>
              <a:t>A)</a:t>
            </a:r>
            <a:r>
              <a:rPr lang="ja-JP" altLang="en-US" sz="2000" b="1" u="sng" dirty="0"/>
              <a:t>地方公共団体の公共交通に関する取組（計画</a:t>
            </a:r>
            <a:r>
              <a:rPr lang="ja-JP" altLang="en-US" sz="2000" b="1" u="sng" dirty="0" smtClean="0"/>
              <a:t>）</a:t>
            </a:r>
            <a:r>
              <a:rPr lang="ja-JP" altLang="en-US" sz="2000" dirty="0" smtClean="0"/>
              <a:t>　</a:t>
            </a:r>
            <a:r>
              <a:rPr lang="ja-JP" altLang="en-US" sz="1600" dirty="0" smtClean="0"/>
              <a:t>　に改める</a:t>
            </a:r>
            <a:endParaRPr lang="en-US" altLang="ja-JP" sz="1600" dirty="0" smtClean="0"/>
          </a:p>
          <a:p>
            <a:pPr algn="just"/>
            <a:r>
              <a:rPr lang="ja-JP" altLang="en-US" sz="1600" dirty="0" smtClean="0"/>
              <a:t>　　　　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自治体別課題票の評価（</a:t>
            </a:r>
            <a:r>
              <a:rPr lang="en-US" altLang="ja-JP" sz="1600" dirty="0" smtClean="0"/>
              <a:t>PDCA</a:t>
            </a:r>
            <a:r>
              <a:rPr lang="ja-JP" altLang="en-US" sz="1600" dirty="0" smtClean="0"/>
              <a:t>）⇒自治体の課題・ニーズへの取組として</a:t>
            </a:r>
            <a:r>
              <a:rPr lang="ja-JP" altLang="en-US" sz="1600" dirty="0" smtClean="0"/>
              <a:t>評価</a:t>
            </a:r>
            <a:endParaRPr lang="en-US" altLang="ja-JP" sz="1600" dirty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  <a:p>
            <a:pPr algn="just"/>
            <a:r>
              <a:rPr lang="en-US" altLang="ja-JP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（案）の２</a:t>
            </a:r>
            <a:r>
              <a:rPr lang="en-US" altLang="ja-JP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「戦略」としての</a:t>
            </a:r>
            <a:r>
              <a:rPr lang="ja-JP" altLang="en-US" sz="2000" b="1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取りまとめ方法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（戦略変更案）</a:t>
            </a:r>
            <a:endParaRPr lang="en-US" altLang="ja-JP" sz="2000" b="1" dirty="0" smtClean="0">
              <a:solidFill>
                <a:srgbClr val="000000"/>
              </a:solidFill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b="1" dirty="0" smtClean="0"/>
              <a:t>　　　</a:t>
            </a:r>
            <a:r>
              <a:rPr lang="en-US" altLang="ja-JP" sz="1600" dirty="0" smtClean="0"/>
              <a:t>A</a:t>
            </a:r>
            <a:r>
              <a:rPr lang="en-US" altLang="ja-JP" sz="1600" dirty="0"/>
              <a:t>)</a:t>
            </a:r>
            <a:r>
              <a:rPr lang="ja-JP" altLang="en-US" sz="1600" dirty="0"/>
              <a:t>地方公共団体の公共交通に関する取組（計画）におけるタクシーに関する考慮・</a:t>
            </a:r>
            <a:r>
              <a:rPr lang="ja-JP" altLang="en-US" sz="1600" dirty="0" smtClean="0"/>
              <a:t>記載（変更なし）　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pPr algn="just"/>
            <a:r>
              <a:rPr lang="ja-JP" altLang="en-US" sz="1600" dirty="0"/>
              <a:t>　　　</a:t>
            </a:r>
            <a:r>
              <a:rPr lang="en-US" altLang="ja-JP" sz="2000" b="1" dirty="0" smtClean="0"/>
              <a:t>B</a:t>
            </a:r>
            <a:r>
              <a:rPr lang="en-US" altLang="ja-JP" sz="2000" b="1" dirty="0"/>
              <a:t>)</a:t>
            </a:r>
            <a:r>
              <a:rPr lang="ja-JP" altLang="en-US" sz="2000" b="1" u="sng" dirty="0" smtClean="0"/>
              <a:t>地方公共団体</a:t>
            </a:r>
            <a:r>
              <a:rPr lang="ja-JP" altLang="en-US" sz="2000" b="1" u="sng" dirty="0" smtClean="0"/>
              <a:t>とタクシー事業者が連携した計画「</a:t>
            </a:r>
            <a:r>
              <a:rPr lang="ja-JP" altLang="en-US" sz="2000" b="1" u="sng" dirty="0" smtClean="0"/>
              <a:t>地域交通サポート計画</a:t>
            </a:r>
            <a:r>
              <a:rPr lang="ja-JP" altLang="en-US" sz="2000" b="1" u="sng" dirty="0" smtClean="0"/>
              <a:t>」</a:t>
            </a:r>
            <a:endParaRPr lang="en-US" altLang="ja-JP" sz="2000" b="1" u="sng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の策定及び推進</a:t>
            </a:r>
            <a:r>
              <a:rPr lang="ja-JP" altLang="en-US" sz="2000" b="1" u="sng" dirty="0" smtClean="0"/>
              <a:t>（</a:t>
            </a:r>
            <a:r>
              <a:rPr lang="en-US" altLang="ja-JP" sz="2000" b="1" u="sng" dirty="0" smtClean="0"/>
              <a:t>B</a:t>
            </a:r>
            <a:r>
              <a:rPr lang="ja-JP" altLang="en-US" sz="2000" b="1" u="sng" dirty="0" smtClean="0"/>
              <a:t>の追加</a:t>
            </a:r>
            <a:r>
              <a:rPr lang="ja-JP" altLang="en-US" sz="2000" b="1" u="sng" dirty="0" smtClean="0"/>
              <a:t>）</a:t>
            </a:r>
            <a:r>
              <a:rPr lang="ja-JP" altLang="en-US" sz="1050" u="sng" dirty="0" smtClean="0"/>
              <a:t>（注意事項）</a:t>
            </a:r>
            <a:r>
              <a:rPr lang="en-US" altLang="ja-JP" sz="1050" u="sng" dirty="0" smtClean="0"/>
              <a:t>2</a:t>
            </a:r>
            <a:r>
              <a:rPr lang="ja-JP" altLang="en-US" sz="1050" u="sng" dirty="0" smtClean="0"/>
              <a:t>月</a:t>
            </a:r>
            <a:r>
              <a:rPr lang="en-US" altLang="ja-JP" sz="1050" u="sng" dirty="0" smtClean="0"/>
              <a:t>19</a:t>
            </a:r>
            <a:r>
              <a:rPr lang="ja-JP" altLang="en-US" sz="1050" u="sng" dirty="0" smtClean="0"/>
              <a:t>日の</a:t>
            </a:r>
            <a:r>
              <a:rPr lang="en-US" altLang="ja-JP" sz="1050" u="sng" dirty="0" smtClean="0"/>
              <a:t>WG</a:t>
            </a:r>
            <a:r>
              <a:rPr lang="ja-JP" altLang="en-US" sz="1050" u="sng" dirty="0" smtClean="0"/>
              <a:t>にお</a:t>
            </a:r>
            <a:r>
              <a:rPr lang="ja-JP" altLang="en-US" sz="1050" u="sng" dirty="0" smtClean="0"/>
              <a:t>ける</a:t>
            </a:r>
            <a:r>
              <a:rPr lang="ja-JP" altLang="en-US" sz="1050" u="sng" dirty="0" smtClean="0"/>
              <a:t>修正意見反映後の記載に修正（当該案に決定）</a:t>
            </a:r>
            <a:endParaRPr lang="en-US" altLang="ja-JP" sz="1050" dirty="0"/>
          </a:p>
          <a:p>
            <a:pPr algn="just"/>
            <a:r>
              <a:rPr lang="ja-JP" altLang="en-US" sz="1600" dirty="0"/>
              <a:t>　　　　　</a:t>
            </a:r>
            <a:r>
              <a:rPr lang="en-US" altLang="ja-JP" sz="1600" dirty="0"/>
              <a:t>※</a:t>
            </a:r>
            <a:r>
              <a:rPr lang="ja-JP" altLang="en-US" sz="1600" dirty="0"/>
              <a:t>自治体別課題票の評価（</a:t>
            </a:r>
            <a:r>
              <a:rPr lang="en-US" altLang="ja-JP" sz="1600" dirty="0"/>
              <a:t>PDCA</a:t>
            </a:r>
            <a:r>
              <a:rPr lang="ja-JP" altLang="en-US" sz="1600" dirty="0"/>
              <a:t>）⇒自治体</a:t>
            </a:r>
            <a:r>
              <a:rPr lang="ja-JP" altLang="en-US" sz="1600" dirty="0" smtClean="0"/>
              <a:t>の課題・ニーズへの取組と</a:t>
            </a:r>
            <a:r>
              <a:rPr lang="ja-JP" altLang="en-US" sz="1600" dirty="0"/>
              <a:t>して</a:t>
            </a:r>
            <a:r>
              <a:rPr lang="ja-JP" altLang="en-US" sz="1600" dirty="0" smtClean="0"/>
              <a:t>評価</a:t>
            </a:r>
            <a:endParaRPr lang="en-US" altLang="ja-JP" sz="2000" dirty="0">
              <a:solidFill>
                <a:srgbClr val="000000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46773" y="4558058"/>
            <a:ext cx="479502" cy="16726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1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" y="25640"/>
            <a:ext cx="9128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≪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自治体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WG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における協議・意見集約（論点メモ・その２）≫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156117" y="496451"/>
            <a:ext cx="885035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000" dirty="0" smtClean="0"/>
              <a:t>（資料２）Ｐ１「運輸局</a:t>
            </a:r>
            <a:r>
              <a:rPr lang="ja-JP" altLang="en-US" sz="2000" dirty="0"/>
              <a:t>既存資料等の活用について（協力要請</a:t>
            </a:r>
            <a:r>
              <a:rPr lang="ja-JP" altLang="en-US" sz="2000" dirty="0" smtClean="0"/>
              <a:t>）」について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marL="342900" indent="-342900" algn="just">
              <a:buFont typeface="+mj-lt"/>
              <a:buAutoNum type="arabicPeriod"/>
            </a:pPr>
            <a:r>
              <a:rPr lang="ja-JP" altLang="en-US" sz="2400" dirty="0" smtClean="0"/>
              <a:t>中部運輸局への要望事項</a:t>
            </a:r>
            <a:endParaRPr lang="en-US" altLang="ja-JP" sz="2400" dirty="0" smtClean="0"/>
          </a:p>
          <a:p>
            <a:pPr marL="342900" indent="-342900" algn="just">
              <a:buFont typeface="+mj-lt"/>
              <a:buAutoNum type="arabicPeriod"/>
            </a:pPr>
            <a:endParaRPr lang="en-US" altLang="ja-JP" sz="2400" dirty="0" smtClean="0"/>
          </a:p>
          <a:p>
            <a:pPr algn="just"/>
            <a:r>
              <a:rPr lang="en-US" altLang="ja-JP" sz="2000" dirty="0" smtClean="0"/>
              <a:t>※</a:t>
            </a:r>
            <a:r>
              <a:rPr lang="ja-JP" altLang="en-US" sz="2000" dirty="0"/>
              <a:t>タクシーが実施する自治体訪問を効果的・効率的に実施するための情報</a:t>
            </a:r>
            <a:r>
              <a:rPr lang="ja-JP" altLang="en-US" sz="2000" dirty="0" smtClean="0"/>
              <a:t>共有</a:t>
            </a:r>
            <a:endParaRPr lang="en-US" altLang="ja-JP" sz="2000" dirty="0" smtClean="0"/>
          </a:p>
          <a:p>
            <a:pPr algn="just"/>
            <a:r>
              <a:rPr lang="en-US" altLang="ja-JP" sz="2000" dirty="0" smtClean="0"/>
              <a:t>※</a:t>
            </a:r>
            <a:r>
              <a:rPr lang="ja-JP" altLang="en-US" sz="2000" dirty="0" smtClean="0"/>
              <a:t>別途、愛知運輸支局宛要望（効果的な自治体訪問への協力）</a:t>
            </a:r>
            <a:endParaRPr lang="en-US" altLang="ja-JP" sz="2000" dirty="0" smtClean="0"/>
          </a:p>
          <a:p>
            <a:pPr algn="just"/>
            <a:endParaRPr lang="en-US" altLang="ja-JP" sz="2000" dirty="0" smtClean="0"/>
          </a:p>
          <a:p>
            <a:pPr marL="342900" indent="-342900" algn="just">
              <a:buFont typeface="+mj-ea"/>
              <a:buAutoNum type="circleNumDbPlain"/>
            </a:pPr>
            <a:r>
              <a:rPr lang="ja-JP" altLang="en-US" sz="2400" dirty="0" smtClean="0"/>
              <a:t>地域公共交通会議関係</a:t>
            </a:r>
            <a:endParaRPr lang="en-US" altLang="ja-JP" sz="24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・自己評価資料の開示・提供についての要望</a:t>
            </a:r>
            <a:endParaRPr lang="en-US" altLang="ja-JP" sz="20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・中部様式①②（自己評価及び第三者評価）</a:t>
            </a:r>
            <a:endParaRPr lang="en-US" altLang="ja-JP" sz="20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・国土交通省「評価」資料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algn="just"/>
            <a:r>
              <a:rPr lang="ja-JP" altLang="en-US" sz="2400" dirty="0" smtClean="0"/>
              <a:t>②愛知運輸支局の自治体訪問記録の開示・提供について</a:t>
            </a:r>
            <a:endParaRPr lang="en-US" altLang="ja-JP" sz="24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・首長訪問（担当者訪問等）</a:t>
            </a:r>
            <a:endParaRPr lang="en-US" altLang="ja-JP" sz="2000" dirty="0" smtClean="0"/>
          </a:p>
          <a:p>
            <a:pPr algn="just"/>
            <a:r>
              <a:rPr lang="ja-JP" altLang="en-US" sz="2000" dirty="0" smtClean="0"/>
              <a:t>　　・公共交通関係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marL="342900" indent="-342900" algn="just">
              <a:buFont typeface="+mj-lt"/>
              <a:buAutoNum type="arabicPeriod" startAt="2"/>
            </a:pPr>
            <a:r>
              <a:rPr lang="ja-JP" altLang="en-US" sz="2400" dirty="0" smtClean="0"/>
              <a:t>自治体の皆様方への要望事項</a:t>
            </a:r>
            <a:endParaRPr lang="en-US" altLang="ja-JP" sz="2400" dirty="0" smtClean="0"/>
          </a:p>
          <a:p>
            <a:pPr marL="342900" indent="-342900" algn="just">
              <a:buFont typeface="+mj-lt"/>
              <a:buAutoNum type="arabicPeriod" startAt="2"/>
            </a:pPr>
            <a:endParaRPr lang="en-US" altLang="ja-JP" sz="2000" dirty="0"/>
          </a:p>
          <a:p>
            <a:pPr algn="just"/>
            <a:r>
              <a:rPr lang="ja-JP" altLang="en-US" sz="2000" dirty="0" smtClean="0"/>
              <a:t>　　「１．中部運輸局への要望事項」にご理解を願います。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05060" y="6579218"/>
            <a:ext cx="4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40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" y="25640"/>
            <a:ext cx="9128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≪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自治体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WG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における協議・意見集約（論点メモ・その２）≫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156117" y="496451"/>
            <a:ext cx="885035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000" dirty="0" smtClean="0"/>
              <a:t>（資料２）Ｐ１「運輸局</a:t>
            </a:r>
            <a:r>
              <a:rPr lang="ja-JP" altLang="en-US" sz="2000" dirty="0"/>
              <a:t>既存資料等の活用について（協力要請</a:t>
            </a:r>
            <a:r>
              <a:rPr lang="ja-JP" altLang="en-US" sz="2000" dirty="0" smtClean="0"/>
              <a:t>）」について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marL="342900" indent="-342900" algn="just">
              <a:buFont typeface="+mj-lt"/>
              <a:buAutoNum type="arabicPeriod"/>
            </a:pPr>
            <a:r>
              <a:rPr lang="ja-JP" altLang="en-US" sz="2400" dirty="0" smtClean="0"/>
              <a:t>中部運輸局への要望事項</a:t>
            </a:r>
            <a:endParaRPr lang="en-US" altLang="ja-JP" sz="2400" dirty="0" smtClean="0"/>
          </a:p>
          <a:p>
            <a:pPr marL="342900" indent="-342900" algn="just">
              <a:buFont typeface="+mj-lt"/>
              <a:buAutoNum type="arabicPeriod"/>
            </a:pPr>
            <a:endParaRPr lang="en-US" altLang="ja-JP" sz="2400" dirty="0" smtClean="0"/>
          </a:p>
          <a:p>
            <a:pPr algn="just"/>
            <a:r>
              <a:rPr lang="en-US" altLang="ja-JP" sz="2000" dirty="0" smtClean="0"/>
              <a:t>※</a:t>
            </a:r>
            <a:r>
              <a:rPr lang="ja-JP" altLang="en-US" sz="2000" dirty="0"/>
              <a:t>タクシーが実施する自治体訪問を効果的・効率的に実施するための情報</a:t>
            </a:r>
            <a:r>
              <a:rPr lang="ja-JP" altLang="en-US" sz="2000" dirty="0" smtClean="0"/>
              <a:t>共有</a:t>
            </a:r>
            <a:endParaRPr lang="en-US" altLang="ja-JP" sz="2000" dirty="0" smtClean="0"/>
          </a:p>
          <a:p>
            <a:pPr algn="just"/>
            <a:r>
              <a:rPr lang="en-US" altLang="ja-JP" sz="2000" dirty="0" smtClean="0"/>
              <a:t>※</a:t>
            </a:r>
            <a:r>
              <a:rPr lang="ja-JP" altLang="en-US" sz="2000" dirty="0" smtClean="0"/>
              <a:t>別途、愛知運輸支局宛要望（効果的な自治体訪問への協力）</a:t>
            </a:r>
            <a:endParaRPr lang="en-US" altLang="ja-JP" sz="2000" dirty="0" smtClean="0"/>
          </a:p>
          <a:p>
            <a:pPr algn="just"/>
            <a:endParaRPr lang="en-US" altLang="ja-JP" sz="2000" dirty="0" smtClean="0"/>
          </a:p>
          <a:p>
            <a:pPr marL="342900" indent="-342900" algn="just">
              <a:buFont typeface="+mj-ea"/>
              <a:buAutoNum type="circleNumDbPlain"/>
            </a:pPr>
            <a:r>
              <a:rPr lang="ja-JP" altLang="en-US" sz="2400" dirty="0" smtClean="0"/>
              <a:t>地域公共交通会議関係</a:t>
            </a:r>
            <a:endParaRPr lang="en-US" altLang="ja-JP" sz="24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・自己評価資料の開示・提供についての要望</a:t>
            </a:r>
            <a:endParaRPr lang="en-US" altLang="ja-JP" sz="20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・中部様式①②（自己評価及び第三者評価）</a:t>
            </a:r>
            <a:endParaRPr lang="en-US" altLang="ja-JP" sz="20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・国土交通省「評価」資料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algn="just"/>
            <a:r>
              <a:rPr lang="ja-JP" altLang="en-US" sz="2000" dirty="0" smtClean="0"/>
              <a:t>②　</a:t>
            </a:r>
            <a:r>
              <a:rPr lang="ja-JP" altLang="en-US" sz="2400" dirty="0" smtClean="0"/>
              <a:t>愛知運輸支局の自治体訪問記録の開示・提供について</a:t>
            </a:r>
            <a:endParaRPr lang="en-US" altLang="ja-JP" sz="2400" dirty="0" smtClean="0"/>
          </a:p>
          <a:p>
            <a:pPr algn="just"/>
            <a:r>
              <a:rPr lang="ja-JP" altLang="en-US" sz="2000" dirty="0"/>
              <a:t>　</a:t>
            </a:r>
            <a:r>
              <a:rPr lang="ja-JP" altLang="en-US" sz="2000" dirty="0" smtClean="0"/>
              <a:t>　・首長訪問（担当者訪問等）</a:t>
            </a:r>
            <a:endParaRPr lang="en-US" altLang="ja-JP" sz="2000" dirty="0" smtClean="0"/>
          </a:p>
          <a:p>
            <a:pPr algn="just"/>
            <a:r>
              <a:rPr lang="ja-JP" altLang="en-US" sz="2000" dirty="0" smtClean="0"/>
              <a:t>　　・公共交通関係</a:t>
            </a:r>
            <a:endParaRPr lang="en-US" altLang="ja-JP" sz="2000" dirty="0" smtClean="0"/>
          </a:p>
          <a:p>
            <a:pPr algn="just"/>
            <a:endParaRPr lang="en-US" altLang="ja-JP" sz="2000" dirty="0"/>
          </a:p>
          <a:p>
            <a:pPr marL="342900" indent="-342900" algn="just">
              <a:buFont typeface="+mj-lt"/>
              <a:buAutoNum type="arabicPeriod" startAt="2"/>
            </a:pPr>
            <a:r>
              <a:rPr lang="ja-JP" altLang="en-US" sz="2400" dirty="0" smtClean="0"/>
              <a:t>自治体の皆様方への要望事項</a:t>
            </a:r>
            <a:endParaRPr lang="en-US" altLang="ja-JP" sz="2400" dirty="0" smtClean="0"/>
          </a:p>
          <a:p>
            <a:pPr marL="342900" indent="-342900" algn="just">
              <a:buFont typeface="+mj-lt"/>
              <a:buAutoNum type="arabicPeriod" startAt="2"/>
            </a:pPr>
            <a:endParaRPr lang="en-US" altLang="ja-JP" sz="2000" dirty="0"/>
          </a:p>
          <a:p>
            <a:pPr algn="just"/>
            <a:r>
              <a:rPr lang="ja-JP" altLang="en-US" sz="2000" dirty="0" smtClean="0"/>
              <a:t>　　「１．中部運輸局への要望事項」にご理解を願います。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05060" y="6579218"/>
            <a:ext cx="4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09785" y="2743202"/>
            <a:ext cx="3200400" cy="138499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点線枠内（委員会限り・ＷＧ資料から削除）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kumimoji="1" lang="ja-JP" altLang="en-US" sz="1200" dirty="0" smtClean="0"/>
              <a:t>①地域公共交通会議関係の評価様式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・自治体自らの取り組みに対する自己評価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・当該自己評価を基に第三者評価委員会で</a:t>
            </a:r>
            <a:endParaRPr lang="en-US" altLang="ja-JP" sz="1200" dirty="0" smtClean="0"/>
          </a:p>
          <a:p>
            <a:r>
              <a:rPr lang="ja-JP" altLang="en-US" sz="1200" dirty="0"/>
              <a:t>　　</a:t>
            </a:r>
            <a:r>
              <a:rPr lang="ja-JP" altLang="en-US" sz="1200" dirty="0" smtClean="0"/>
              <a:t>自己評価を採点（加藤先生他学識者）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・様式（参考添付）</a:t>
            </a:r>
            <a:endParaRPr kumimoji="1" lang="en-US" altLang="ja-JP" sz="12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06071" y="4813611"/>
            <a:ext cx="3200400" cy="138499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点線枠内（委員会限り・ＷＧ資料から削除）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kumimoji="1" lang="ja-JP" altLang="en-US" sz="1200" dirty="0" smtClean="0"/>
              <a:t>②愛知支局訪問記録関係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・従来から運輸支局長自らが自治体トップを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訪問して地域の課題等直接聴取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・当該訪問記録により自治体トップの意識等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kumimoji="1" lang="ja-JP" altLang="en-US" sz="1200" dirty="0" smtClean="0"/>
              <a:t>情報共有（自治体訪問の参考にする）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06071" y="860423"/>
            <a:ext cx="3200400" cy="1015663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点線枠内（委員会限り・ＷＧ資料から削除）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kumimoji="1" lang="ja-JP" altLang="en-US" sz="1200" dirty="0" smtClean="0"/>
              <a:t>下記　①　及び　②　関係については、</a:t>
            </a:r>
            <a:r>
              <a:rPr kumimoji="1" lang="en-US" altLang="ja-JP" sz="1200" dirty="0" smtClean="0"/>
              <a:t>2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日</a:t>
            </a:r>
            <a:r>
              <a:rPr lang="ja-JP" altLang="en-US" sz="1200" dirty="0"/>
              <a:t>開催</a:t>
            </a:r>
            <a:r>
              <a:rPr lang="ja-JP" altLang="en-US" sz="1200" dirty="0" smtClean="0"/>
              <a:t>の中タク連正副会長会議（運輸局長、自動車交通部長、旅二課長出席）にて要望予定</a:t>
            </a:r>
            <a:endParaRPr kumimoji="1" lang="en-US" altLang="ja-JP" sz="1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5572" y="6244051"/>
            <a:ext cx="2720900" cy="46166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日中タク連正副会長会議の結果に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関わらずＷＧで議論（加藤先生）</a:t>
            </a:r>
            <a:endParaRPr kumimoji="1"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77294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456</Words>
  <Application>Microsoft Office PowerPoint</Application>
  <PresentationFormat>画面に合わせる (4:3)</PresentationFormat>
  <Paragraphs>112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HGP創英ﾌﾟﾚｾﾞﾝｽEB</vt:lpstr>
      <vt:lpstr>HGS創英角ﾎﾟｯﾌﾟ体</vt:lpstr>
      <vt:lpstr>ＭＳ Ｐゴシック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 直紀</dc:creator>
  <cp:lastModifiedBy>多田 直紀</cp:lastModifiedBy>
  <cp:revision>58</cp:revision>
  <cp:lastPrinted>2019-01-31T07:14:46Z</cp:lastPrinted>
  <dcterms:created xsi:type="dcterms:W3CDTF">2018-12-19T05:49:24Z</dcterms:created>
  <dcterms:modified xsi:type="dcterms:W3CDTF">2019-02-20T00:20:33Z</dcterms:modified>
</cp:coreProperties>
</file>